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sldIdLst>
    <p:sldId id="329" r:id="rId2"/>
    <p:sldId id="328" r:id="rId3"/>
    <p:sldId id="322" r:id="rId4"/>
    <p:sldId id="325" r:id="rId5"/>
    <p:sldId id="326" r:id="rId6"/>
    <p:sldId id="327" r:id="rId7"/>
    <p:sldId id="281" r:id="rId8"/>
    <p:sldId id="287" r:id="rId9"/>
    <p:sldId id="285" r:id="rId10"/>
    <p:sldId id="330" r:id="rId11"/>
    <p:sldId id="289" r:id="rId12"/>
    <p:sldId id="331" r:id="rId13"/>
    <p:sldId id="286" r:id="rId14"/>
    <p:sldId id="290" r:id="rId15"/>
    <p:sldId id="302" r:id="rId16"/>
    <p:sldId id="300" r:id="rId17"/>
    <p:sldId id="307" r:id="rId18"/>
    <p:sldId id="308" r:id="rId19"/>
    <p:sldId id="306" r:id="rId20"/>
    <p:sldId id="304" r:id="rId21"/>
    <p:sldId id="303" r:id="rId22"/>
    <p:sldId id="309" r:id="rId23"/>
    <p:sldId id="305" r:id="rId24"/>
    <p:sldId id="332" r:id="rId25"/>
    <p:sldId id="321" r:id="rId26"/>
    <p:sldId id="311" r:id="rId27"/>
    <p:sldId id="313" r:id="rId28"/>
    <p:sldId id="312" r:id="rId29"/>
    <p:sldId id="315" r:id="rId30"/>
    <p:sldId id="318" r:id="rId31"/>
    <p:sldId id="314" r:id="rId32"/>
    <p:sldId id="317" r:id="rId33"/>
    <p:sldId id="316" r:id="rId34"/>
    <p:sldId id="319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53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2015-216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41</c:v>
                </c:pt>
                <c:pt idx="1">
                  <c:v>63</c:v>
                </c:pt>
                <c:pt idx="2">
                  <c:v>68</c:v>
                </c:pt>
                <c:pt idx="3">
                  <c:v>60</c:v>
                </c:pt>
                <c:pt idx="4">
                  <c:v>38</c:v>
                </c:pt>
                <c:pt idx="5">
                  <c:v>38</c:v>
                </c:pt>
                <c:pt idx="6">
                  <c:v>98</c:v>
                </c:pt>
                <c:pt idx="7">
                  <c:v>61</c:v>
                </c:pt>
                <c:pt idx="8">
                  <c:v>76</c:v>
                </c:pt>
                <c:pt idx="9">
                  <c:v>61</c:v>
                </c:pt>
                <c:pt idx="10">
                  <c:v>32</c:v>
                </c:pt>
                <c:pt idx="11">
                  <c:v>49</c:v>
                </c:pt>
                <c:pt idx="12">
                  <c:v>85</c:v>
                </c:pt>
                <c:pt idx="13">
                  <c:v>98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92</c:v>
                </c:pt>
                <c:pt idx="18">
                  <c:v>97</c:v>
                </c:pt>
                <c:pt idx="19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62</c:v>
                </c:pt>
                <c:pt idx="1">
                  <c:v>79</c:v>
                </c:pt>
                <c:pt idx="2">
                  <c:v>72</c:v>
                </c:pt>
                <c:pt idx="3">
                  <c:v>49</c:v>
                </c:pt>
                <c:pt idx="4">
                  <c:v>44</c:v>
                </c:pt>
                <c:pt idx="5">
                  <c:v>47</c:v>
                </c:pt>
                <c:pt idx="6">
                  <c:v>97</c:v>
                </c:pt>
                <c:pt idx="7">
                  <c:v>60</c:v>
                </c:pt>
                <c:pt idx="8">
                  <c:v>81</c:v>
                </c:pt>
                <c:pt idx="9">
                  <c:v>67</c:v>
                </c:pt>
                <c:pt idx="10">
                  <c:v>52</c:v>
                </c:pt>
                <c:pt idx="11">
                  <c:v>58</c:v>
                </c:pt>
                <c:pt idx="12">
                  <c:v>87</c:v>
                </c:pt>
                <c:pt idx="13">
                  <c:v>94</c:v>
                </c:pt>
                <c:pt idx="14">
                  <c:v>100</c:v>
                </c:pt>
                <c:pt idx="15">
                  <c:v>100</c:v>
                </c:pt>
                <c:pt idx="16">
                  <c:v>98</c:v>
                </c:pt>
                <c:pt idx="17">
                  <c:v>91</c:v>
                </c:pt>
                <c:pt idx="18">
                  <c:v>95</c:v>
                </c:pt>
                <c:pt idx="19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64</c:v>
                </c:pt>
                <c:pt idx="1">
                  <c:v>76</c:v>
                </c:pt>
                <c:pt idx="2">
                  <c:v>75</c:v>
                </c:pt>
                <c:pt idx="3">
                  <c:v>59</c:v>
                </c:pt>
                <c:pt idx="4">
                  <c:v>46</c:v>
                </c:pt>
                <c:pt idx="5">
                  <c:v>43</c:v>
                </c:pt>
                <c:pt idx="6">
                  <c:v>98</c:v>
                </c:pt>
                <c:pt idx="7">
                  <c:v>65</c:v>
                </c:pt>
                <c:pt idx="8">
                  <c:v>77</c:v>
                </c:pt>
                <c:pt idx="9">
                  <c:v>67</c:v>
                </c:pt>
                <c:pt idx="10">
                  <c:v>58</c:v>
                </c:pt>
                <c:pt idx="11">
                  <c:v>56</c:v>
                </c:pt>
                <c:pt idx="12">
                  <c:v>84</c:v>
                </c:pt>
                <c:pt idx="13">
                  <c:v>99</c:v>
                </c:pt>
                <c:pt idx="14">
                  <c:v>100</c:v>
                </c:pt>
                <c:pt idx="15">
                  <c:v>100</c:v>
                </c:pt>
                <c:pt idx="16">
                  <c:v>99</c:v>
                </c:pt>
                <c:pt idx="17">
                  <c:v>95</c:v>
                </c:pt>
                <c:pt idx="18">
                  <c:v>96</c:v>
                </c:pt>
                <c:pt idx="19">
                  <c:v>89</c:v>
                </c:pt>
              </c:numCache>
            </c:numRef>
          </c:val>
        </c:ser>
        <c:axId val="156494080"/>
        <c:axId val="40116224"/>
      </c:barChart>
      <c:catAx>
        <c:axId val="156494080"/>
        <c:scaling>
          <c:orientation val="minMax"/>
        </c:scaling>
        <c:axPos val="b"/>
        <c:numFmt formatCode="General" sourceLinked="1"/>
        <c:tickLblPos val="nextTo"/>
        <c:crossAx val="40116224"/>
        <c:crosses val="autoZero"/>
        <c:auto val="1"/>
        <c:lblAlgn val="ctr"/>
        <c:lblOffset val="100"/>
      </c:catAx>
      <c:valAx>
        <c:axId val="4011622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564940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2015-216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97</c:v>
                </c:pt>
                <c:pt idx="1">
                  <c:v>99</c:v>
                </c:pt>
                <c:pt idx="2">
                  <c:v>100</c:v>
                </c:pt>
                <c:pt idx="3">
                  <c:v>100</c:v>
                </c:pt>
                <c:pt idx="4">
                  <c:v>94</c:v>
                </c:pt>
                <c:pt idx="5">
                  <c:v>97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99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99</c:v>
                </c:pt>
                <c:pt idx="17">
                  <c:v>100</c:v>
                </c:pt>
                <c:pt idx="18">
                  <c:v>100</c:v>
                </c:pt>
                <c:pt idx="19">
                  <c:v>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</c:numCache>
            </c:numRef>
          </c:val>
        </c:ser>
        <c:axId val="115594752"/>
        <c:axId val="115596288"/>
      </c:barChart>
      <c:catAx>
        <c:axId val="115594752"/>
        <c:scaling>
          <c:orientation val="minMax"/>
        </c:scaling>
        <c:axPos val="b"/>
        <c:numFmt formatCode="General" sourceLinked="1"/>
        <c:tickLblPos val="nextTo"/>
        <c:crossAx val="115596288"/>
        <c:crosses val="autoZero"/>
        <c:auto val="1"/>
        <c:lblAlgn val="ctr"/>
        <c:lblOffset val="100"/>
      </c:catAx>
      <c:valAx>
        <c:axId val="115596288"/>
        <c:scaling>
          <c:orientation val="minMax"/>
          <c:max val="100"/>
          <c:min val="90"/>
        </c:scaling>
        <c:axPos val="l"/>
        <c:majorGridlines/>
        <c:numFmt formatCode="General" sourceLinked="1"/>
        <c:tickLblPos val="nextTo"/>
        <c:crossAx val="115594752"/>
        <c:crosses val="autoZero"/>
        <c:crossBetween val="between"/>
        <c:majorUnit val="2"/>
        <c:minorUnit val="1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50</c:v>
                </c:pt>
                <c:pt idx="1">
                  <c:v>62</c:v>
                </c:pt>
                <c:pt idx="2">
                  <c:v>62</c:v>
                </c:pt>
                <c:pt idx="3">
                  <c:v>56</c:v>
                </c:pt>
                <c:pt idx="4">
                  <c:v>46</c:v>
                </c:pt>
                <c:pt idx="5">
                  <c:v>47</c:v>
                </c:pt>
                <c:pt idx="6">
                  <c:v>90</c:v>
                </c:pt>
                <c:pt idx="7">
                  <c:v>57</c:v>
                </c:pt>
                <c:pt idx="8">
                  <c:v>64</c:v>
                </c:pt>
                <c:pt idx="9">
                  <c:v>58</c:v>
                </c:pt>
                <c:pt idx="10">
                  <c:v>48</c:v>
                </c:pt>
                <c:pt idx="11">
                  <c:v>57</c:v>
                </c:pt>
                <c:pt idx="12">
                  <c:v>75</c:v>
                </c:pt>
                <c:pt idx="13">
                  <c:v>81</c:v>
                </c:pt>
                <c:pt idx="14">
                  <c:v>98</c:v>
                </c:pt>
                <c:pt idx="15">
                  <c:v>100</c:v>
                </c:pt>
                <c:pt idx="16">
                  <c:v>95</c:v>
                </c:pt>
                <c:pt idx="17">
                  <c:v>68</c:v>
                </c:pt>
                <c:pt idx="18">
                  <c:v>86</c:v>
                </c:pt>
                <c:pt idx="19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EB641B">
                <a:lumMod val="75000"/>
              </a:srgbClr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58</c:v>
                </c:pt>
                <c:pt idx="1">
                  <c:v>68</c:v>
                </c:pt>
                <c:pt idx="2">
                  <c:v>65</c:v>
                </c:pt>
                <c:pt idx="3">
                  <c:v>51</c:v>
                </c:pt>
                <c:pt idx="4">
                  <c:v>51</c:v>
                </c:pt>
                <c:pt idx="5">
                  <c:v>53</c:v>
                </c:pt>
                <c:pt idx="6">
                  <c:v>84</c:v>
                </c:pt>
                <c:pt idx="7">
                  <c:v>57</c:v>
                </c:pt>
                <c:pt idx="8">
                  <c:v>68</c:v>
                </c:pt>
                <c:pt idx="9">
                  <c:v>60</c:v>
                </c:pt>
                <c:pt idx="10">
                  <c:v>54</c:v>
                </c:pt>
                <c:pt idx="11">
                  <c:v>54</c:v>
                </c:pt>
                <c:pt idx="12">
                  <c:v>74</c:v>
                </c:pt>
                <c:pt idx="13">
                  <c:v>86</c:v>
                </c:pt>
                <c:pt idx="14">
                  <c:v>100</c:v>
                </c:pt>
                <c:pt idx="15">
                  <c:v>95</c:v>
                </c:pt>
                <c:pt idx="16">
                  <c:v>90</c:v>
                </c:pt>
                <c:pt idx="17">
                  <c:v>71</c:v>
                </c:pt>
                <c:pt idx="18">
                  <c:v>82</c:v>
                </c:pt>
                <c:pt idx="19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Лист1!$A$2:$A$21</c:f>
              <c:strCache>
                <c:ptCount val="20"/>
                <c:pt idx="0">
                  <c:v>р.яз</c:v>
                </c:pt>
                <c:pt idx="1">
                  <c:v>л-ра</c:v>
                </c:pt>
                <c:pt idx="2">
                  <c:v>англ.яз</c:v>
                </c:pt>
                <c:pt idx="3">
                  <c:v>матем</c:v>
                </c:pt>
                <c:pt idx="4">
                  <c:v>алг</c:v>
                </c:pt>
                <c:pt idx="5">
                  <c:v>геом</c:v>
                </c:pt>
                <c:pt idx="6">
                  <c:v>инфо</c:v>
                </c:pt>
                <c:pt idx="7">
                  <c:v>ист</c:v>
                </c:pt>
                <c:pt idx="8">
                  <c:v>общ</c:v>
                </c:pt>
                <c:pt idx="9">
                  <c:v>геогр</c:v>
                </c:pt>
                <c:pt idx="10">
                  <c:v>физ</c:v>
                </c:pt>
                <c:pt idx="11">
                  <c:v>хим</c:v>
                </c:pt>
                <c:pt idx="12">
                  <c:v>биол</c:v>
                </c:pt>
                <c:pt idx="13">
                  <c:v>иск</c:v>
                </c:pt>
                <c:pt idx="14">
                  <c:v>муз</c:v>
                </c:pt>
                <c:pt idx="15">
                  <c:v>ИЗО</c:v>
                </c:pt>
                <c:pt idx="16">
                  <c:v>техн</c:v>
                </c:pt>
                <c:pt idx="17">
                  <c:v>ОБЖ</c:v>
                </c:pt>
                <c:pt idx="18">
                  <c:v>ф-ра</c:v>
                </c:pt>
                <c:pt idx="19">
                  <c:v>СПб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61</c:v>
                </c:pt>
                <c:pt idx="1">
                  <c:v>68</c:v>
                </c:pt>
                <c:pt idx="2">
                  <c:v>69</c:v>
                </c:pt>
                <c:pt idx="3">
                  <c:v>56</c:v>
                </c:pt>
                <c:pt idx="4">
                  <c:v>51</c:v>
                </c:pt>
                <c:pt idx="5">
                  <c:v>52</c:v>
                </c:pt>
                <c:pt idx="6">
                  <c:v>87</c:v>
                </c:pt>
                <c:pt idx="7">
                  <c:v>60</c:v>
                </c:pt>
                <c:pt idx="8">
                  <c:v>68</c:v>
                </c:pt>
                <c:pt idx="9">
                  <c:v>61</c:v>
                </c:pt>
                <c:pt idx="10">
                  <c:v>56</c:v>
                </c:pt>
                <c:pt idx="11">
                  <c:v>58</c:v>
                </c:pt>
                <c:pt idx="12">
                  <c:v>77</c:v>
                </c:pt>
                <c:pt idx="13">
                  <c:v>82</c:v>
                </c:pt>
                <c:pt idx="14">
                  <c:v>100</c:v>
                </c:pt>
                <c:pt idx="15">
                  <c:v>100</c:v>
                </c:pt>
                <c:pt idx="16">
                  <c:v>89</c:v>
                </c:pt>
                <c:pt idx="17">
                  <c:v>82</c:v>
                </c:pt>
                <c:pt idx="18">
                  <c:v>85</c:v>
                </c:pt>
                <c:pt idx="19">
                  <c:v>76</c:v>
                </c:pt>
              </c:numCache>
            </c:numRef>
          </c:val>
        </c:ser>
        <c:axId val="66411904"/>
        <c:axId val="66689664"/>
      </c:barChart>
      <c:catAx>
        <c:axId val="66411904"/>
        <c:scaling>
          <c:orientation val="minMax"/>
        </c:scaling>
        <c:axPos val="b"/>
        <c:numFmt formatCode="General" sourceLinked="1"/>
        <c:tickLblPos val="nextTo"/>
        <c:crossAx val="66689664"/>
        <c:crosses val="autoZero"/>
        <c:auto val="1"/>
        <c:lblAlgn val="ctr"/>
        <c:lblOffset val="100"/>
      </c:catAx>
      <c:valAx>
        <c:axId val="6668966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66411904"/>
        <c:crosses val="autoZero"/>
        <c:crossBetween val="between"/>
        <c:majorUnit val="10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6477874476216789E-2"/>
          <c:y val="4.265877618945977E-2"/>
          <c:w val="0.57967053460422791"/>
          <c:h val="0.825160485218391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</c:v>
                </c:pt>
                <c:pt idx="1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3.8</c:v>
                </c:pt>
                <c:pt idx="1">
                  <c:v>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3.9</c:v>
                </c:pt>
                <c:pt idx="1">
                  <c:v>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2016-2017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3.9</c:v>
                </c:pt>
                <c:pt idx="1">
                  <c:v>3.8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3.9</c:v>
                </c:pt>
                <c:pt idx="1">
                  <c:v>3.6</c:v>
                </c:pt>
              </c:numCache>
            </c:numRef>
          </c:val>
        </c:ser>
        <c:axId val="105798272"/>
        <c:axId val="105830656"/>
      </c:barChart>
      <c:catAx>
        <c:axId val="105798272"/>
        <c:scaling>
          <c:orientation val="minMax"/>
        </c:scaling>
        <c:axPos val="b"/>
        <c:numFmt formatCode="General" sourceLinked="1"/>
        <c:tickLblPos val="nextTo"/>
        <c:crossAx val="105830656"/>
        <c:crosses val="autoZero"/>
        <c:auto val="1"/>
        <c:lblAlgn val="ctr"/>
        <c:lblOffset val="100"/>
      </c:catAx>
      <c:valAx>
        <c:axId val="105830656"/>
        <c:scaling>
          <c:orientation val="minMax"/>
        </c:scaling>
        <c:axPos val="l"/>
        <c:majorGridlines/>
        <c:numFmt formatCode="General" sourceLinked="1"/>
        <c:tickLblPos val="nextTo"/>
        <c:crossAx val="105798272"/>
        <c:crosses val="autoZero"/>
        <c:crossBetween val="between"/>
        <c:majorUnit val="0.1"/>
      </c:valAx>
    </c:plotArea>
    <c:legend>
      <c:legendPos val="r"/>
      <c:legendEntry>
        <c:idx val="0"/>
      </c:legendEntry>
      <c:legendEntry>
        <c:idx val="2"/>
      </c:legendEntry>
      <c:legendEntry>
        <c:idx val="1"/>
      </c:legendEntry>
      <c:legendEntry>
        <c:idx val="3"/>
      </c:legendEntry>
      <c:layout>
        <c:manualLayout>
          <c:xMode val="edge"/>
          <c:yMode val="edge"/>
          <c:x val="0.72746523000414431"/>
          <c:y val="0.25004461942257217"/>
          <c:w val="0.24399011399106582"/>
          <c:h val="0.51105732836027074"/>
        </c:manualLayout>
      </c:layout>
    </c:legend>
    <c:plotVisOnly val="1"/>
    <c:dispBlanksAs val="gap"/>
  </c:chart>
  <c:txPr>
    <a:bodyPr/>
    <a:lstStyle/>
    <a:p>
      <a:pPr algn="ctr">
        <a:defRPr lang="ru-RU" sz="1999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0.31092</cdr:x>
      <cdr:y>0.31944</cdr:y>
    </cdr:from>
    <cdr:to>
      <cdr:x>0.70155</cdr:x>
      <cdr:y>0.39839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1643074"/>
          <a:ext cx="3320793" cy="406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Arial" pitchFamily="34" charset="0"/>
              <a:cs typeface="Arial" pitchFamily="34" charset="0"/>
            </a:rPr>
            <a:t>Уровень понимания</a:t>
          </a:r>
          <a:endParaRPr lang="ru-RU" sz="20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0.08593</cdr:x>
      <cdr:y>0.0921</cdr:y>
    </cdr:from>
    <cdr:to>
      <cdr:x>0.98438</cdr:x>
      <cdr:y>0.17105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5786" y="500052"/>
          <a:ext cx="8215427" cy="428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Arial" pitchFamily="34" charset="0"/>
              <a:cs typeface="Arial" pitchFamily="34" charset="0"/>
            </a:rPr>
            <a:t>Применение знаний в практической деятельности</a:t>
          </a:r>
          <a:endParaRPr lang="ru-RU" sz="2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D918DE-A7A0-4967-A05C-5A72623C5B4E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8618F0-B613-4397-9228-5D24766D9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ADFA-3826-4512-AD87-C856FDB83F4B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87D9-81C1-4895-B570-8D006178F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38EB-5A16-4838-BAB0-2295050771A7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8DD1-AF41-4B06-A8FA-926634498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6C7F-7611-4F3A-9959-80E0B58F3B61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88013-99B4-4460-A962-E2684963A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5C4D0B-D03C-451B-AD4D-817E11321490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84323-51ED-4D43-9DED-D90F2791F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E609C9-3014-4E28-9696-CAC562FF2A4D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0BD787-FE42-4BDC-AB29-98084E723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93893-C516-4592-B5E8-DAD91D4F0AEB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28DAD2-7611-46FA-ACB2-C0452054E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F1407B-98FF-4C68-8757-A167FA5DD49E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18A173-204D-4601-BA43-3D46E5FF7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9557B-9F9B-4C85-95AA-CBE65CB1302A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12A2-1E4C-4785-BB34-9C9701929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BB978D-47EC-4943-B308-893690BFA2AC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00080F-CF23-4F94-8331-C1FCA006C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F42C43-646F-4F52-A21D-C766FA4FD073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3771500-ED43-40E2-A27F-0B73EACED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6133EC-94CA-47E3-B5D8-353D76A34F30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04372C-CD12-4B31-9CDB-211C17C81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0" r:id="rId2"/>
    <p:sldLayoutId id="2147484145" r:id="rId3"/>
    <p:sldLayoutId id="2147484146" r:id="rId4"/>
    <p:sldLayoutId id="2147484147" r:id="rId5"/>
    <p:sldLayoutId id="2147484148" r:id="rId6"/>
    <p:sldLayoutId id="2147484141" r:id="rId7"/>
    <p:sldLayoutId id="2147484149" r:id="rId8"/>
    <p:sldLayoutId id="2147484150" r:id="rId9"/>
    <p:sldLayoutId id="2147484142" r:id="rId10"/>
    <p:sldLayoutId id="21474841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1175" y="1651000"/>
            <a:ext cx="5581650" cy="4186238"/>
          </a:xfr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«школа 2017-2018 учебном году».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868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Успеваемость (доля «3», 4» и «5»)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Степень обученности</a:t>
            </a:r>
            <a:endParaRPr lang="ru-RU" sz="27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8662" y="3500438"/>
            <a:ext cx="800105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62" y="2643182"/>
            <a:ext cx="800105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28662" y="4143380"/>
            <a:ext cx="800105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3214678" y="3500438"/>
            <a:ext cx="2857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Уровень заучивания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1153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5-9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2017-2018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чел (3%)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чел (2%)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чел (8%)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чел (19%)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чел (30%)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чел (32%)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чел (2%)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чел (2%)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чел (0%)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400" dirty="0" smtClean="0"/>
              <a:t>Динамика успеваемости за три года</a:t>
            </a:r>
            <a:endParaRPr lang="ru-RU" sz="3400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34" y="2928934"/>
          <a:ext cx="811532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1470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10-11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2017-2018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чел (0%)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чел (5%)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чел</a:t>
                      </a:r>
                      <a:r>
                        <a:rPr lang="ru-RU" baseline="0" dirty="0" smtClean="0"/>
                        <a:t> (4%)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чел (0%)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чел (55%)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чел (23%)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чел (0%)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чел (0%)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чел (0%)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00034" y="4500570"/>
          <a:ext cx="81153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5-11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2017-2018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чел (3%)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чел (2%)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 чел</a:t>
                      </a:r>
                      <a:r>
                        <a:rPr lang="ru-RU" b="1" baseline="0" dirty="0" smtClean="0"/>
                        <a:t> (7%)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24 чел (19%)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51 чел (30%)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 чел (31%)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чел (2%)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чел (1%)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 чел (0%)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Основные предметы: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b="1" u="sng" smtClean="0"/>
              <a:t>РУССКИЙ ЯЗЫК, МАТЕМАТИКА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i="1" smtClean="0"/>
              <a:t>(сравнительный анализ)</a:t>
            </a:r>
          </a:p>
          <a:p>
            <a:pPr eaLnBrk="1" hangingPunct="1">
              <a:buFont typeface="Wingdings 2" pitchFamily="18" charset="2"/>
              <a:buNone/>
            </a:pPr>
            <a:endParaRPr lang="ru-RU" i="1" smtClean="0"/>
          </a:p>
          <a:p>
            <a:pPr eaLnBrk="1" hangingPunct="1"/>
            <a:r>
              <a:rPr lang="ru-RU" b="1" u="sng" smtClean="0"/>
              <a:t>Предметы по выбору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/>
              <a:t>(нововведение с 2015-2016;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i="1" smtClean="0"/>
              <a:t>сравнительный анализ)</a:t>
            </a:r>
          </a:p>
          <a:p>
            <a:pPr eaLnBrk="1" hangingPunct="1">
              <a:buFont typeface="Wingdings 2" pitchFamily="18" charset="2"/>
              <a:buNone/>
            </a:pPr>
            <a:endParaRPr lang="ru-RU" i="1" smtClean="0"/>
          </a:p>
          <a:p>
            <a:pPr eaLnBrk="1" hangingPunct="1">
              <a:buFont typeface="Wingdings 2" pitchFamily="18" charset="2"/>
              <a:buNone/>
            </a:pPr>
            <a:endParaRPr lang="ru-RU" i="1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Результаты ГИА 9 класса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60" y="1219236"/>
          <a:ext cx="8501119" cy="395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2"/>
                <a:gridCol w="2047889"/>
                <a:gridCol w="2047889"/>
                <a:gridCol w="2047889"/>
              </a:tblGrid>
              <a:tr h="47846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67075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6707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 anchor="ctr"/>
                </a:tc>
              </a:tr>
              <a:tr h="64069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9124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(17%)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(25%)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r>
                        <a:rPr lang="ru-RU" sz="2400" baseline="0" dirty="0" smtClean="0"/>
                        <a:t> (18%)</a:t>
                      </a:r>
                      <a:endParaRPr lang="ru-RU" sz="2400" dirty="0"/>
                    </a:p>
                  </a:txBody>
                  <a:tcPr anchor="ctr"/>
                </a:tc>
              </a:tr>
              <a:tr h="379124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(48%)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(37,5%)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(55%)</a:t>
                      </a:r>
                      <a:endParaRPr lang="ru-RU" sz="2400" dirty="0"/>
                    </a:p>
                  </a:txBody>
                  <a:tcPr anchor="ctr"/>
                </a:tc>
              </a:tr>
              <a:tr h="329616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(35%)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(37,5%)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(27%)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русскому языку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23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(4%)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(12,5%)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(10%)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 (61%)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(56%)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(45%)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(35%)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(31,5%)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(45%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МАТЕМАТИКЕ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3588" y="1481138"/>
          <a:ext cx="7616825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Сравнительный анализ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(25%)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(36%)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(75%)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(64%)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ОБЩЕСТВОЗНАНИЮ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(33%)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(16%)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(44%)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(12,5%)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(84%)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(23%)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(87,5%)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ИНФОРМАТИКЕ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(60%)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(20%)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(75%)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(66%)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(20%)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(25%)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(34%)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ХИМИИ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32657"/>
            <a:ext cx="8458200" cy="574313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На 1 сентября 2018 года в школе обучается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342 учащихся 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116 воспитанников детского сад</a:t>
            </a:r>
            <a:r>
              <a:rPr lang="ru-RU" dirty="0" smtClean="0"/>
              <a:t>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 школе работает 74 сотрудника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>
                <a:solidFill>
                  <a:schemeClr val="tx1"/>
                </a:solidFill>
              </a:rPr>
              <a:t>45 педагогов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15,5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 (0%)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 (0%)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 (32%)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(50%)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(100%)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(16%)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(50%)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 (0%)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 (52%)</a:t>
                      </a:r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ГЕОГРАФИИ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(25%)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(50%)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(50%)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(75%)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(50%)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(50%)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БИОЛОГИИ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(50%)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(50%)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(100%)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ФИЗИКЕ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19,6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19,3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(67%)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(100%)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(33%)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(34%)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(66%)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ЛИТЕРАТУРЕ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r>
                        <a:rPr lang="ru-RU" sz="2400" baseline="0" dirty="0" smtClean="0"/>
                        <a:t> (0%)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(100%)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(100%)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r>
                        <a:rPr lang="ru-RU" sz="2400" baseline="0" dirty="0" smtClean="0"/>
                        <a:t> (0%)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ОГЭ по </a:t>
            </a:r>
            <a:r>
              <a:rPr lang="ru-RU" dirty="0" smtClean="0"/>
              <a:t>АНГЛИЙСКОМУ ЯЗЫКУ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u="sng" dirty="0" smtClean="0"/>
              <a:t>Основные предметы: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b="1" u="sng" dirty="0" smtClean="0"/>
              <a:t>РУССКИЙ ЯЗЫК, МАТЕМАТИКА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i="1" dirty="0" smtClean="0"/>
              <a:t>                          (</a:t>
            </a:r>
            <a:r>
              <a:rPr lang="ru-RU" i="1" dirty="0" smtClean="0"/>
              <a:t>сравнительный анализ)</a:t>
            </a:r>
          </a:p>
          <a:p>
            <a:pPr eaLnBrk="1" hangingPunct="1">
              <a:buFont typeface="Wingdings 2" pitchFamily="18" charset="2"/>
              <a:buNone/>
            </a:pPr>
            <a:endParaRPr lang="ru-RU" i="1" dirty="0" smtClean="0"/>
          </a:p>
          <a:p>
            <a:pPr eaLnBrk="1" hangingPunct="1"/>
            <a:r>
              <a:rPr lang="ru-RU" b="1" u="sng" dirty="0" smtClean="0"/>
              <a:t>Предметы по выбору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(сравнительный </a:t>
            </a:r>
            <a:r>
              <a:rPr lang="ru-RU" i="1" dirty="0" smtClean="0"/>
              <a:t>анализ)</a:t>
            </a:r>
            <a:endParaRPr lang="ru-RU" i="1" dirty="0" smtClean="0"/>
          </a:p>
          <a:p>
            <a:pPr eaLnBrk="1" hangingPunct="1">
              <a:buFont typeface="Wingdings 2" pitchFamily="18" charset="2"/>
              <a:buNone/>
            </a:pPr>
            <a:endParaRPr lang="ru-RU" i="1" dirty="0" smtClean="0"/>
          </a:p>
          <a:p>
            <a:pPr eaLnBrk="1" hangingPunct="1">
              <a:buFont typeface="Wingdings 2" pitchFamily="18" charset="2"/>
              <a:buNone/>
            </a:pPr>
            <a:endParaRPr lang="ru-RU" i="1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Результаты ГИА 11 класса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70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87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русскому языку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13,5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(14%)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(40%)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(42%)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(72%)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(50%)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(50%)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на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(14%)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(10%)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(8%)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МАТЕМАТИКЕ (БАЗА)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44,5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68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МАТЕМАТИКЕ (ПРОФИЛЬ)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53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65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ОБЩЕСТВОЗНАНИЮ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80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Финансово-хозяйственная деятельность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2018 году на закупки выделено: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</a:t>
            </a:r>
            <a:r>
              <a:rPr lang="ru-RU" dirty="0" smtClean="0"/>
              <a:t>12 758 303,05 рублей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36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36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36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46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43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</a:t>
                      </a:r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ХИМИИ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35,5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46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БИОЛОГИИ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49,5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67,5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63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ЛИТЕРАТУРЕ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61,5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51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АНГЛИЙСКОМУ ЯЗЫКУ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75" y="1428750"/>
          <a:ext cx="78685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59"/>
                <a:gridCol w="1747716"/>
                <a:gridCol w="1730379"/>
                <a:gridCol w="173037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2014-2015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2017-2018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Проходной </a:t>
                      </a:r>
                    </a:p>
                    <a:p>
                      <a:r>
                        <a:rPr lang="ru-RU" sz="2000" b="1" dirty="0" smtClean="0"/>
                        <a:t>тестовый</a:t>
                      </a:r>
                      <a:r>
                        <a:rPr lang="ru-RU" sz="2000" b="1" baseline="0" dirty="0" smtClean="0"/>
                        <a:t>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</a:t>
                      </a:r>
                    </a:p>
                    <a:p>
                      <a:r>
                        <a:rPr lang="ru-RU" sz="2000" dirty="0" smtClean="0"/>
                        <a:t>по классу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59,5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Число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участников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Наибольший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Наименьший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ЕГЭ по ФИЗИКЕ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/>
              <a:t>Учебники и художественная литература на сумму 477 000 рублей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/>
              <a:t>Игрушки в </a:t>
            </a:r>
            <a:r>
              <a:rPr lang="ru-RU" sz="2800" b="1" dirty="0" err="1" smtClean="0"/>
              <a:t>д</a:t>
            </a:r>
            <a:r>
              <a:rPr lang="ru-RU" sz="2800" b="1" dirty="0" smtClean="0"/>
              <a:t>/с на сумму 45 000 рублей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/>
              <a:t>Хозяйственных товаров на 92 485 рублей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/>
              <a:t>Вычислительной техники на сумму  399 000 рублей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/>
              <a:t>Мебель на  сумму  1 002 978 рублей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/>
              <a:t>Заменена пожарная сигнализация в помещения детского сада на сумму 730 000 рублей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Закуплено: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04800" y="404813"/>
            <a:ext cx="8686800" cy="6192837"/>
          </a:xfrm>
        </p:spPr>
        <p:txBody>
          <a:bodyPr/>
          <a:lstStyle/>
          <a:p>
            <a:pPr eaLnBrk="1" hangingPunct="1"/>
            <a:r>
              <a:rPr lang="ru-RU" sz="2800" b="1" smtClean="0"/>
              <a:t>Заключены контракты </a:t>
            </a:r>
          </a:p>
          <a:p>
            <a:pPr eaLnBrk="1" hangingPunct="1"/>
            <a:r>
              <a:rPr lang="ru-RU" sz="2800" b="1" smtClean="0"/>
              <a:t>на Оказание услуг по организации питания в школе на сумму 2 121 921,90  рублей</a:t>
            </a:r>
          </a:p>
          <a:p>
            <a:pPr eaLnBrk="1" hangingPunct="1"/>
            <a:r>
              <a:rPr lang="ru-RU" sz="2800" b="1" smtClean="0"/>
              <a:t>Коммунальные услуги на сумму  3 103 133,33 рублей</a:t>
            </a:r>
          </a:p>
          <a:p>
            <a:pPr eaLnBrk="1" hangingPunct="1"/>
            <a:r>
              <a:rPr lang="ru-RU" sz="2800" b="1" smtClean="0"/>
              <a:t>Питание детей в детском саду  на сумму  3 031 138,59 рублей</a:t>
            </a:r>
          </a:p>
          <a:p>
            <a:pPr eaLnBrk="1" hangingPunct="1"/>
            <a:r>
              <a:rPr lang="ru-RU" sz="2800" b="1" smtClean="0"/>
              <a:t>Выполнение работ по ремонту помещений в здании ГБОУ школа №469, на сумму 1 999 998,64 рублей</a:t>
            </a:r>
          </a:p>
          <a:p>
            <a:pPr eaLnBrk="1" hangingPunct="1"/>
            <a:r>
              <a:rPr lang="ru-RU" sz="2800" b="1" smtClean="0"/>
              <a:t>Обслуживающие контракты на сумму 1 067 405,16 рублей</a:t>
            </a:r>
          </a:p>
          <a:p>
            <a:pPr eaLnBrk="1" hangingPunct="1">
              <a:buFont typeface="Wingdings 3" pitchFamily="18" charset="2"/>
              <a:buNone/>
            </a:pPr>
            <a:endParaRPr lang="ru-RU" sz="2800" b="1" smtClean="0"/>
          </a:p>
          <a:p>
            <a:pPr eaLnBrk="1" hangingPunct="1"/>
            <a:endParaRPr lang="ru-RU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Ремонт пола в столовой </a:t>
            </a:r>
          </a:p>
          <a:p>
            <a:pPr eaLnBrk="1" hangingPunct="1"/>
            <a:r>
              <a:rPr lang="ru-RU" b="1" smtClean="0"/>
              <a:t>Текущий ремонт помещений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Планируется на следующий год: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797425"/>
            <a:ext cx="6400800" cy="1273175"/>
          </a:xfrm>
        </p:spPr>
        <p:txBody>
          <a:bodyPr/>
          <a:lstStyle/>
          <a:p>
            <a:pPr marR="0" eaLnBrk="1" hangingPunct="1">
              <a:buFont typeface="Wingdings 2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Результативность реализации образовательной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</a:t>
            </a:r>
            <a:r>
              <a:rPr lang="ru-RU" sz="3200" b="1" dirty="0" smtClean="0">
                <a:solidFill>
                  <a:schemeClr val="bg1"/>
                </a:solidFill>
              </a:rPr>
              <a:t>рограммы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9459" name="Picture 4" descr="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765175"/>
            <a:ext cx="5040313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04800" y="1785938"/>
            <a:ext cx="8686800" cy="4500562"/>
          </a:xfrm>
        </p:spPr>
        <p:txBody>
          <a:bodyPr/>
          <a:lstStyle/>
          <a:p>
            <a:pPr eaLnBrk="1" hangingPunct="1"/>
            <a:r>
              <a:rPr lang="ru-RU" b="1" u="sng" dirty="0" smtClean="0"/>
              <a:t>Качество знаний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(доля обучающихся, имеющих «4» и «5»)</a:t>
            </a:r>
          </a:p>
          <a:p>
            <a:pPr eaLnBrk="1" hangingPunct="1"/>
            <a:r>
              <a:rPr lang="ru-RU" b="1" u="sng" dirty="0" smtClean="0"/>
              <a:t>Успеваемость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(доля обучающихся, имеющих «3», «4» и «5»)</a:t>
            </a:r>
          </a:p>
          <a:p>
            <a:pPr eaLnBrk="1" hangingPunct="1"/>
            <a:r>
              <a:rPr lang="ru-RU" b="1" u="sng" dirty="0" smtClean="0"/>
              <a:t>Степень обученности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(21-40% уровень заучивания; 41-65% уровень понимания; 66-100% применение знаний в практической деятельности)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Уровень обученности 5-11 классов </a:t>
            </a:r>
            <a:r>
              <a:rPr lang="ru-RU" dirty="0" smtClean="0"/>
              <a:t>по итогам 2017-2018 </a:t>
            </a:r>
            <a:r>
              <a:rPr lang="ru-RU" dirty="0" err="1" smtClean="0"/>
              <a:t>учебн</a:t>
            </a:r>
            <a:r>
              <a:rPr lang="ru-RU" dirty="0" smtClean="0"/>
              <a:t>.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868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Качество знаний (доля «4» и «5»)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980</TotalTime>
  <Words>1502</Words>
  <Application>Microsoft Office PowerPoint</Application>
  <PresentationFormat>Экран (4:3)</PresentationFormat>
  <Paragraphs>676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Lucida Sans Unicode</vt:lpstr>
      <vt:lpstr>Wingdings 3</vt:lpstr>
      <vt:lpstr>Verdana</vt:lpstr>
      <vt:lpstr>Wingdings 2</vt:lpstr>
      <vt:lpstr>Calibri</vt:lpstr>
      <vt:lpstr>Открытая</vt:lpstr>
      <vt:lpstr>«школа 2017-2018 учебном году». </vt:lpstr>
      <vt:lpstr>На 1 сентября 2018 года в школе обучается   342 учащихся и  116 воспитанников детского сада  в школе работает 74 сотрудника   45 педагогов  </vt:lpstr>
      <vt:lpstr>Финансово-хозяйственная деятельность  В 2018 году на закупки выделено:                        12 758 303,05 рублей  </vt:lpstr>
      <vt:lpstr>Закуплено:</vt:lpstr>
      <vt:lpstr>Слайд 5</vt:lpstr>
      <vt:lpstr>Планируется на следующий год:</vt:lpstr>
      <vt:lpstr>Слайд 7</vt:lpstr>
      <vt:lpstr>Уровень обученности 5-11 классов по итогам 2017-2018 учебн. года</vt:lpstr>
      <vt:lpstr>Качество знаний (доля «4» и «5»)</vt:lpstr>
      <vt:lpstr>Успеваемость (доля «3», 4» и «5»)</vt:lpstr>
      <vt:lpstr>Степень обученности</vt:lpstr>
      <vt:lpstr>Динамика успеваемости за три года</vt:lpstr>
      <vt:lpstr>Результаты ГИА 9 класса</vt:lpstr>
      <vt:lpstr>ОГЭ по русскому языку</vt:lpstr>
      <vt:lpstr>ОГЭ по МАТЕМАТИКЕ</vt:lpstr>
      <vt:lpstr>Сравнительный анализ</vt:lpstr>
      <vt:lpstr>ОГЭ по ОБЩЕСТВОЗНАНИЮ</vt:lpstr>
      <vt:lpstr>ОГЭ по ИНФОРМАТИКЕ</vt:lpstr>
      <vt:lpstr>ОГЭ по ХИМИИ</vt:lpstr>
      <vt:lpstr>ОГЭ по ГЕОГРАФИИ</vt:lpstr>
      <vt:lpstr>ОГЭ по БИОЛОГИИ</vt:lpstr>
      <vt:lpstr>ОГЭ по ФИЗИКЕ</vt:lpstr>
      <vt:lpstr>ОГЭ по ЛИТЕРАТУРЕ</vt:lpstr>
      <vt:lpstr>ОГЭ по АНГЛИЙСКОМУ ЯЗЫКУ</vt:lpstr>
      <vt:lpstr>Результаты ГИА 11 класса</vt:lpstr>
      <vt:lpstr>ЕГЭ по русскому языку</vt:lpstr>
      <vt:lpstr>ЕГЭ по МАТЕМАТИКЕ (БАЗА)</vt:lpstr>
      <vt:lpstr>ЕГЭ по МАТЕМАТИКЕ (ПРОФИЛЬ)</vt:lpstr>
      <vt:lpstr>ЕГЭ по ОБЩЕСТВОЗНАНИЮ</vt:lpstr>
      <vt:lpstr>ЕГЭ по ХИМИИ</vt:lpstr>
      <vt:lpstr>ЕГЭ по БИОЛОГИИ</vt:lpstr>
      <vt:lpstr>ЕГЭ по ЛИТЕРАТУРЕ</vt:lpstr>
      <vt:lpstr>ЕГЭ по АНГЛИЙСКОМУ ЯЗЫКУ</vt:lpstr>
      <vt:lpstr>ЕГЭ по ФИЗИКЕ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128</cp:revision>
  <dcterms:created xsi:type="dcterms:W3CDTF">2012-09-18T15:50:39Z</dcterms:created>
  <dcterms:modified xsi:type="dcterms:W3CDTF">2018-09-13T08:57:24Z</dcterms:modified>
</cp:coreProperties>
</file>